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Layouts/slideLayout14.xml" ContentType="application/vnd.openxmlformats-officedocument.presentationml.slideLayout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Default Extension="png" ContentType="image/png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Layouts/slideLayout13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Default Extension="bin" ContentType="application/vnd.openxmlformats-officedocument.presentationml.printerSettings"/>
  <Override PartName="/ppt/slideLayouts/slideLayout15.xml" ContentType="application/vnd.openxmlformats-officedocument.presentationml.slideLayout+xml"/>
  <Default Extension="rels" ContentType="application/vnd.openxmlformats-package.relationships+xml"/>
  <Override PartName="/ppt/slides/slide6.xml" ContentType="application/vnd.openxmlformats-officedocument.presentationml.slide+xml"/>
  <Override PartName="/ppt/slideLayouts/slideLayout12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60" r:id="rId1"/>
  </p:sldMasterIdLst>
  <p:notesMasterIdLst>
    <p:notesMasterId r:id="rId8"/>
  </p:notes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ＭＳ Ｐゴシック" pitchFamily="-109" charset="-128"/>
        <a:cs typeface="ＭＳ Ｐゴシック" pitchFamily="-109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ＭＳ Ｐゴシック" pitchFamily="-109" charset="-128"/>
        <a:cs typeface="ＭＳ Ｐゴシック" pitchFamily="-109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ＭＳ Ｐゴシック" pitchFamily="-109" charset="-128"/>
        <a:cs typeface="ＭＳ Ｐゴシック" pitchFamily="-109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ＭＳ Ｐゴシック" pitchFamily="-109" charset="-128"/>
        <a:cs typeface="ＭＳ Ｐゴシック" pitchFamily="-109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ＭＳ Ｐゴシック" pitchFamily="-109" charset="-128"/>
        <a:cs typeface="ＭＳ Ｐゴシック" pitchFamily="-109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ＭＳ Ｐゴシック" pitchFamily="-109" charset="-128"/>
        <a:cs typeface="ＭＳ Ｐゴシック" pitchFamily="-109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ＭＳ Ｐゴシック" pitchFamily="-109" charset="-128"/>
        <a:cs typeface="ＭＳ Ｐゴシック" pitchFamily="-109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ＭＳ Ｐゴシック" pitchFamily="-109" charset="-128"/>
        <a:cs typeface="ＭＳ Ｐゴシック" pitchFamily="-109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ＭＳ Ｐゴシック" pitchFamily="-109" charset="-128"/>
        <a:cs typeface="ＭＳ Ｐゴシック" pitchFamily="-109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87" d="100"/>
          <a:sy n="87" d="100"/>
        </p:scale>
        <p:origin x="-85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4" Type="http://schemas.openxmlformats.org/officeDocument/2006/relationships/slide" Target="slides/slide3.xml"/><Relationship Id="rId7" Type="http://schemas.openxmlformats.org/officeDocument/2006/relationships/slide" Target="slides/slide6.xml"/><Relationship Id="rId1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10" Type="http://schemas.openxmlformats.org/officeDocument/2006/relationships/presProps" Target="presProps.xml"/><Relationship Id="rId5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9" Type="http://schemas.openxmlformats.org/officeDocument/2006/relationships/printerSettings" Target="printerSettings/printerSettings1.bin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218BA8C3-2582-9841-B669-02C5C51720AC}" type="datetime1">
              <a:rPr lang="en-US"/>
              <a:pPr>
                <a:defRPr/>
              </a:pPr>
              <a:t>9/15/10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D5C2F21D-4519-8E4F-B6C4-D7F0F1DD00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9" charset="-128"/>
        <a:cs typeface="ＭＳ Ｐゴシック" pitchFamily="-109" charset="-128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9" charset="-128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9" charset="-128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9" charset="-128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9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Frame:  How is Achebe framing</a:t>
            </a:r>
          </a:p>
          <a:p>
            <a:pPr>
              <a:spcBef>
                <a:spcPct val="0"/>
              </a:spcBef>
            </a:pPr>
            <a:endParaRPr lang="en-US" smtClean="0"/>
          </a:p>
          <a:p>
            <a:pPr>
              <a:spcBef>
                <a:spcPct val="0"/>
              </a:spcBef>
            </a:pPr>
            <a:r>
              <a:rPr lang="en-US" smtClean="0"/>
              <a:t>HW Read 12-14; write folktale – due Monday; study vocab.</a:t>
            </a:r>
          </a:p>
          <a:p>
            <a:pPr>
              <a:spcBef>
                <a:spcPct val="0"/>
              </a:spcBef>
            </a:pPr>
            <a:endParaRPr lang="en-US" smtClean="0"/>
          </a:p>
          <a:p>
            <a:pPr>
              <a:spcBef>
                <a:spcPct val="0"/>
              </a:spcBef>
            </a:pPr>
            <a:r>
              <a:rPr lang="en-US" smtClean="0"/>
              <a:t>Deft, arduous, prowess</a:t>
            </a:r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AED3B6A-F5CE-B04F-8469-2E154AF373DD}" type="slidenum">
              <a:rPr lang="en-US">
                <a:ea typeface="ＭＳ Ｐゴシック" pitchFamily="-109" charset="-128"/>
                <a:cs typeface="ＭＳ Ｐゴシック" pitchFamily="-109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>
              <a:ea typeface="ＭＳ Ｐゴシック" pitchFamily="-109" charset="-128"/>
              <a:cs typeface="ＭＳ Ｐゴシック" pitchFamily="-109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3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3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4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8.png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4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8.png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4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TitlePageOverlay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standardRul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5100" y="41910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500" y="1676401"/>
            <a:ext cx="8001000" cy="2424766"/>
          </a:xfrm>
        </p:spPr>
        <p:txBody>
          <a:bodyPr anchor="b">
            <a:noAutofit/>
          </a:bodyPr>
          <a:lstStyle>
            <a:lvl1pPr>
              <a:defRPr sz="56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500" y="4419600"/>
            <a:ext cx="8001000" cy="1219200"/>
          </a:xfrm>
        </p:spPr>
        <p:txBody>
          <a:bodyPr/>
          <a:lstStyle>
            <a:lvl1pPr marL="0" indent="0" algn="ctr">
              <a:spcAft>
                <a:spcPts val="0"/>
              </a:spcAft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1EBF4F-7A3B-2840-AB85-A4369456353B}" type="datetime1">
              <a:rPr lang="en-US"/>
              <a:pPr>
                <a:defRPr/>
              </a:pPr>
              <a:t>9/15/10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D6EB25-6F3F-9743-9F66-FD7A7B694A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hort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2375" y="2305050"/>
            <a:ext cx="2495550" cy="9525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6" name="Picture 8" descr="parAvion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308222">
            <a:off x="6797675" y="538163"/>
            <a:ext cx="1808163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434609"/>
            <a:ext cx="3749040" cy="1709928"/>
          </a:xfrm>
        </p:spPr>
        <p:txBody>
          <a:bodyPr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2551176"/>
            <a:ext cx="3749040" cy="3145536"/>
          </a:xfrm>
        </p:spPr>
        <p:txBody>
          <a:bodyPr rtlCol="0">
            <a:normAutofit/>
          </a:bodyPr>
          <a:lstStyle>
            <a:lvl1pPr marL="0" indent="0"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150174">
            <a:off x="4827538" y="836203"/>
            <a:ext cx="3657600" cy="4937760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 rtlCol="0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EAD5D0-CE8D-6845-A058-1A8EF57D5164}" type="datetime1">
              <a:rPr lang="en-US"/>
              <a:pPr>
                <a:defRPr/>
              </a:pPr>
              <a:t>9/15/10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441279-B2DE-844B-B9EB-811FA6B952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 descr="TitlePageOverlay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shortRul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4225" y="4665663"/>
            <a:ext cx="2495550" cy="9525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2924825"/>
            <a:ext cx="8001000" cy="1709928"/>
          </a:xfrm>
        </p:spPr>
        <p:txBody>
          <a:bodyPr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b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" y="4800600"/>
            <a:ext cx="8001000" cy="1219200"/>
          </a:xfrm>
        </p:spPr>
        <p:txBody>
          <a:bodyPr rtlCol="0">
            <a:normAutofit/>
          </a:bodyPr>
          <a:lstStyle>
            <a:lvl1pPr marL="0" indent="0" algn="ctr">
              <a:spcAft>
                <a:spcPts val="0"/>
              </a:spcAft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1355093">
            <a:off x="2359666" y="458370"/>
            <a:ext cx="4424669" cy="3079124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9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 rtlCol="0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1702D2-7CA5-E44A-8510-1E0A6CD6453E}" type="datetime1">
              <a:rPr lang="en-US"/>
              <a:pPr>
                <a:defRPr/>
              </a:pPr>
              <a:t>9/15/10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F462C-0811-7E44-8B65-73BDC0BAFE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2 Pictures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7" descr="TitlePageOverlay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8" descr="parAvion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308222">
            <a:off x="6835775" y="279400"/>
            <a:ext cx="1695450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shortRul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24225" y="4665663"/>
            <a:ext cx="2495550" cy="9525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9" name="Picture 10" descr="parAvion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0785255">
            <a:off x="2865438" y="3182938"/>
            <a:ext cx="1697037" cy="48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2924825"/>
            <a:ext cx="8001000" cy="1709928"/>
          </a:xfrm>
        </p:spPr>
        <p:txBody>
          <a:bodyPr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b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" y="4800600"/>
            <a:ext cx="8001000" cy="1219200"/>
          </a:xfrm>
        </p:spPr>
        <p:txBody>
          <a:bodyPr rtlCol="0">
            <a:normAutofit/>
          </a:bodyPr>
          <a:lstStyle>
            <a:lvl1pPr marL="0" indent="0" algn="ctr">
              <a:spcAft>
                <a:spcPts val="0"/>
              </a:spcAft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 rot="150321">
            <a:off x="4329929" y="546774"/>
            <a:ext cx="4163077" cy="2961146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31750" dir="9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 rtlCol="0">
            <a:norm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1380673">
            <a:off x="699762" y="451178"/>
            <a:ext cx="4163077" cy="2961146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900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 rtlCol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1B45A-D745-5B48-8FB4-FF28B242881E}" type="datetime1">
              <a:rPr lang="en-US"/>
              <a:pPr>
                <a:defRPr/>
              </a:pPr>
              <a:t>9/15/10</a:t>
            </a:fld>
            <a:endParaRPr lang="en-US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EA61E9-6BE3-CE4A-85B2-CA57513E32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7" descr="TitlePageOverlay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83480" y="4800600"/>
            <a:ext cx="3246120" cy="1188720"/>
          </a:xfrm>
        </p:spPr>
        <p:txBody>
          <a:bodyPr rtlCol="0">
            <a:normAutofit/>
          </a:bodyPr>
          <a:lstStyle>
            <a:lvl1pPr marL="0" indent="0" algn="ctr">
              <a:spcAft>
                <a:spcPts val="300"/>
              </a:spcAft>
              <a:buNone/>
              <a:defRPr sz="2000">
                <a:solidFill>
                  <a:schemeClr val="tx1"/>
                </a:solidFill>
                <a:latin typeface="Mistral" pitchFamily="66" charset="0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 rot="253865">
            <a:off x="4415567" y="369110"/>
            <a:ext cx="3794703" cy="2729767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60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 rtlCol="0">
            <a:norm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0973137">
            <a:off x="530124" y="631160"/>
            <a:ext cx="3837559" cy="2604282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9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 rtlCol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14" name="Picture Placeholder 2"/>
          <p:cNvSpPr>
            <a:spLocks noGrp="1"/>
          </p:cNvSpPr>
          <p:nvPr>
            <p:ph type="pic" idx="14"/>
          </p:nvPr>
        </p:nvSpPr>
        <p:spPr>
          <a:xfrm rot="470783">
            <a:off x="708565" y="3070624"/>
            <a:ext cx="3918749" cy="2827517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114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 rtlCol="0">
            <a:norm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 rot="21240000">
            <a:off x="4717562" y="3396154"/>
            <a:ext cx="3474720" cy="1097280"/>
          </a:xfrm>
        </p:spPr>
        <p:txBody>
          <a:bodyPr rtlCol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spcAft>
                <a:spcPts val="300"/>
              </a:spcAft>
              <a:buNone/>
              <a:defRPr sz="2800" kern="1200">
                <a:solidFill>
                  <a:schemeClr val="tx1"/>
                </a:solidFill>
                <a:latin typeface="Mistral" pitchFamily="66" charset="0"/>
                <a:ea typeface="+mn-ea"/>
                <a:cs typeface="+mn-cs"/>
              </a:defRPr>
            </a:lvl1pPr>
          </a:lstStyle>
          <a:p>
            <a:pPr lvl="0"/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559283-1BAD-D549-BFB6-7A00430DF28D}" type="datetime1">
              <a:rPr lang="en-US"/>
              <a:pPr>
                <a:defRPr/>
              </a:pPr>
              <a:t>9/15/10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AE7526-21E3-EB44-AABD-EFEA89725A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preserve="1">
  <p:cSld name="4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TitlePageOverlay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parAvion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308222">
            <a:off x="7427913" y="2619375"/>
            <a:ext cx="1581150" cy="45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9" descr="pictureStamp-Frame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322260">
            <a:off x="6338888" y="604838"/>
            <a:ext cx="1611312" cy="2024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0" descr="pictureStamp-Frame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322260">
            <a:off x="4891088" y="985838"/>
            <a:ext cx="1611312" cy="2024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0" y="4876800"/>
            <a:ext cx="3048000" cy="1188720"/>
          </a:xfrm>
        </p:spPr>
        <p:txBody>
          <a:bodyPr rtlCol="0">
            <a:normAutofit/>
          </a:bodyPr>
          <a:lstStyle>
            <a:lvl1pPr marL="0" indent="0" algn="ctr">
              <a:spcAft>
                <a:spcPts val="300"/>
              </a:spcAft>
              <a:buNone/>
              <a:defRPr sz="2000" kern="1200">
                <a:solidFill>
                  <a:schemeClr val="tx1"/>
                </a:solidFill>
                <a:latin typeface="Mistral" pitchFamily="66" charset="0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Picture Placeholder 2"/>
          <p:cNvSpPr>
            <a:spLocks noGrp="1"/>
          </p:cNvSpPr>
          <p:nvPr>
            <p:ph type="pic" idx="14"/>
          </p:nvPr>
        </p:nvSpPr>
        <p:spPr>
          <a:xfrm rot="247118">
            <a:off x="5075220" y="1165774"/>
            <a:ext cx="1243584" cy="1664208"/>
          </a:xfrm>
          <a:solidFill>
            <a:srgbClr val="FFFFFF">
              <a:shade val="85000"/>
            </a:srgbClr>
          </a:solidFill>
          <a:ln w="114300" cap="sq">
            <a:noFill/>
            <a:miter lim="800000"/>
          </a:ln>
          <a:effectLst/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contourClr>
              <a:srgbClr val="FFFFFF"/>
            </a:contourClr>
          </a:sp3d>
        </p:spPr>
        <p:txBody>
          <a:bodyPr rtlCol="0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17" name="Picture Placeholder 2"/>
          <p:cNvSpPr>
            <a:spLocks noGrp="1"/>
          </p:cNvSpPr>
          <p:nvPr>
            <p:ph type="pic" idx="15"/>
          </p:nvPr>
        </p:nvSpPr>
        <p:spPr>
          <a:xfrm rot="271248">
            <a:off x="6523020" y="784774"/>
            <a:ext cx="1243584" cy="1664208"/>
          </a:xfrm>
          <a:solidFill>
            <a:srgbClr val="FFFFFF">
              <a:shade val="85000"/>
            </a:srgbClr>
          </a:solidFill>
          <a:ln w="114300" cap="sq">
            <a:noFill/>
            <a:miter lim="800000"/>
          </a:ln>
          <a:effectLst/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contourClr>
              <a:srgbClr val="FFFFFF"/>
            </a:contourClr>
          </a:sp3d>
        </p:spPr>
        <p:txBody>
          <a:bodyPr rtlCol="0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 rot="253865">
            <a:off x="4519045" y="2873698"/>
            <a:ext cx="3931920" cy="2834640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69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 rtlCol="0">
            <a:norm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1193488">
            <a:off x="610678" y="450635"/>
            <a:ext cx="3931920" cy="2834640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9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 rtlCol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 rot="21240000">
            <a:off x="455724" y="3551615"/>
            <a:ext cx="3474720" cy="1097280"/>
          </a:xfrm>
        </p:spPr>
        <p:txBody>
          <a:bodyPr rtlCol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spcAft>
                <a:spcPts val="300"/>
              </a:spcAft>
              <a:buNone/>
              <a:defRPr sz="2800" kern="1200">
                <a:solidFill>
                  <a:schemeClr val="tx1"/>
                </a:solidFill>
                <a:latin typeface="Mistral" pitchFamily="66" charset="0"/>
                <a:ea typeface="+mn-ea"/>
                <a:cs typeface="+mn-cs"/>
              </a:defRPr>
            </a:lvl1pPr>
          </a:lstStyle>
          <a:p>
            <a:pPr lvl="0"/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13" name="Date Placeholder 4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F8453D-1E46-CD42-88C4-48BF40530822}" type="datetime1">
              <a:rPr lang="en-US"/>
              <a:pPr>
                <a:defRPr/>
              </a:pPr>
              <a:t>9/15/10</a:t>
            </a:fld>
            <a:endParaRPr lang="en-US"/>
          </a:p>
        </p:txBody>
      </p:sp>
      <p:sp>
        <p:nvSpPr>
          <p:cNvPr id="15" name="Footer Placeholder 5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6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BDB87B-ACD6-8047-8682-62CB13F89D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tandard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5100" y="15240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D02E9A-6343-9341-A9F8-FC381EB02135}" type="datetime1">
              <a:rPr lang="en-US"/>
              <a:pPr>
                <a:defRPr/>
              </a:pPr>
              <a:t>9/15/10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26E9B2-C677-DB4D-995C-A68CBA126F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vertical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13513" y="1562100"/>
            <a:ext cx="152400" cy="37338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6634" y="577849"/>
            <a:ext cx="1882589" cy="5461001"/>
          </a:xfrm>
        </p:spPr>
        <p:txBody>
          <a:bodyPr vert="eaVert"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224" y="577849"/>
            <a:ext cx="5768788" cy="54610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2D7563-973E-D046-92D3-EBA048D7D008}" type="datetime1">
              <a:rPr lang="en-US"/>
              <a:pPr>
                <a:defRPr/>
              </a:pPr>
              <a:t>9/15/10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4897DD-0EB9-C847-896A-5922BC5C26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tandard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5100" y="15240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94DE4C-23B8-C943-9DFD-E2B31D49F6FB}" type="datetime1">
              <a:rPr lang="en-US"/>
              <a:pPr>
                <a:defRPr/>
              </a:pPr>
              <a:t>9/15/10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9B0B66-4782-3B4C-8D8B-C65F755A03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preserve="1">
  <p:cSld name="Title Slide with 3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7" descr="TitlePageOverlay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standardRul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5100" y="45720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9" name="Picture 9" descr="pictureStamp-Frame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21366660">
            <a:off x="5138738" y="600075"/>
            <a:ext cx="1609725" cy="202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10" descr="pictureStamp-Frame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21329776">
            <a:off x="2073275" y="555625"/>
            <a:ext cx="1609725" cy="202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1" descr="pictureStamp-Frame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51790">
            <a:off x="3592513" y="936625"/>
            <a:ext cx="1609725" cy="2024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500" y="2057401"/>
            <a:ext cx="8001000" cy="2424766"/>
          </a:xfrm>
        </p:spPr>
        <p:txBody>
          <a:bodyPr anchor="b">
            <a:noAutofit/>
          </a:bodyPr>
          <a:lstStyle>
            <a:lvl1pPr>
              <a:defRPr sz="56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500" y="4800600"/>
            <a:ext cx="8001000" cy="1219200"/>
          </a:xfrm>
        </p:spPr>
        <p:txBody>
          <a:bodyPr/>
          <a:lstStyle>
            <a:lvl1pPr marL="0" indent="0" algn="ctr">
              <a:spcAft>
                <a:spcPts val="0"/>
              </a:spcAft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12" name="Picture Placeholder 2"/>
          <p:cNvSpPr>
            <a:spLocks noGrp="1"/>
          </p:cNvSpPr>
          <p:nvPr>
            <p:ph type="pic" idx="14"/>
          </p:nvPr>
        </p:nvSpPr>
        <p:spPr>
          <a:xfrm rot="21254634">
            <a:off x="2256146" y="735839"/>
            <a:ext cx="1243584" cy="1664208"/>
          </a:xfrm>
          <a:solidFill>
            <a:srgbClr val="FFFFFF">
              <a:shade val="85000"/>
            </a:srgbClr>
          </a:solidFill>
          <a:ln w="114300" cap="sq">
            <a:noFill/>
            <a:miter lim="800000"/>
          </a:ln>
          <a:effectLst/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contourClr>
              <a:srgbClr val="FFFFFF"/>
            </a:contourClr>
          </a:sp3d>
        </p:spPr>
        <p:txBody>
          <a:bodyPr rtlCol="0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13" name="Picture Placeholder 2"/>
          <p:cNvSpPr>
            <a:spLocks noGrp="1"/>
          </p:cNvSpPr>
          <p:nvPr>
            <p:ph type="pic" idx="15"/>
          </p:nvPr>
        </p:nvSpPr>
        <p:spPr>
          <a:xfrm rot="21315648">
            <a:off x="5321748" y="780292"/>
            <a:ext cx="1243584" cy="1664208"/>
          </a:xfrm>
          <a:solidFill>
            <a:srgbClr val="FFFFFF">
              <a:shade val="85000"/>
            </a:srgbClr>
          </a:solidFill>
          <a:ln w="114300" cap="sq">
            <a:noFill/>
            <a:miter lim="800000"/>
          </a:ln>
          <a:effectLst/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contourClr>
              <a:srgbClr val="FFFFFF"/>
            </a:contourClr>
          </a:sp3d>
        </p:spPr>
        <p:txBody>
          <a:bodyPr rtlCol="0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17" name="Picture Placeholder 2"/>
          <p:cNvSpPr>
            <a:spLocks noGrp="1"/>
          </p:cNvSpPr>
          <p:nvPr>
            <p:ph type="pic" idx="17"/>
          </p:nvPr>
        </p:nvSpPr>
        <p:spPr>
          <a:xfrm rot="100778">
            <a:off x="3775337" y="1116468"/>
            <a:ext cx="1243584" cy="1664208"/>
          </a:xfrm>
          <a:solidFill>
            <a:srgbClr val="FFFFFF">
              <a:shade val="85000"/>
            </a:srgbClr>
          </a:solidFill>
          <a:ln w="114300" cap="sq">
            <a:noFill/>
            <a:miter lim="800000"/>
          </a:ln>
          <a:effectLst/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contourClr>
              <a:srgbClr val="FFFFFF"/>
            </a:contourClr>
          </a:sp3d>
        </p:spPr>
        <p:txBody>
          <a:bodyPr rtlCol="0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0BE990-6FC2-5940-8769-F4123904D276}" type="datetime1">
              <a:rPr lang="en-US"/>
              <a:pPr>
                <a:defRPr/>
              </a:pPr>
              <a:t>9/15/10</a:t>
            </a:fld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BF546B-5EA7-9C44-A074-570C9F8C76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tandard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5100" y="33528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1282700"/>
            <a:ext cx="8001000" cy="1917700"/>
          </a:xfrm>
        </p:spPr>
        <p:txBody>
          <a:bodyPr anchor="b">
            <a:noAutofit/>
          </a:bodyPr>
          <a:lstStyle>
            <a:lvl1pPr algn="ctr">
              <a:defRPr sz="5600" b="0" cap="none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1500" y="3644153"/>
            <a:ext cx="8001000" cy="833718"/>
          </a:xfrm>
        </p:spPr>
        <p:txBody>
          <a:bodyPr/>
          <a:lstStyle>
            <a:lvl1pPr marL="0" indent="0" algn="ctr">
              <a:spcAft>
                <a:spcPts val="0"/>
              </a:spcAft>
              <a:buNone/>
              <a:defRPr sz="20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7E870-3A05-2A47-9FC8-645E13ABF706}" type="datetime1">
              <a:rPr lang="en-US"/>
              <a:pPr>
                <a:defRPr/>
              </a:pPr>
              <a:t>9/15/10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14677D-A537-AA44-95C6-CB76F96991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tandard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5100" y="15240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274638"/>
            <a:ext cx="80010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1936751"/>
            <a:ext cx="3749040" cy="4102100"/>
          </a:xfrm>
        </p:spPr>
        <p:txBody>
          <a:bodyPr>
            <a:normAutofit/>
          </a:bodyPr>
          <a:lstStyle>
            <a:lvl1pPr>
              <a:spcAft>
                <a:spcPts val="1600"/>
              </a:spcAft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3460" y="1936751"/>
            <a:ext cx="3749040" cy="4102100"/>
          </a:xfrm>
        </p:spPr>
        <p:txBody>
          <a:bodyPr>
            <a:normAutofit/>
          </a:bodyPr>
          <a:lstStyle>
            <a:lvl1pPr>
              <a:spcAft>
                <a:spcPts val="1600"/>
              </a:spcAft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D3124E-B996-204D-AFDB-290D27F7C50F}" type="datetime1">
              <a:rPr lang="en-US"/>
              <a:pPr>
                <a:defRPr/>
              </a:pPr>
              <a:t>9/15/10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94111F-FFD3-CC4F-842D-4928ABDA58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tandard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5100" y="15240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274638"/>
            <a:ext cx="80010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1500" y="1874838"/>
            <a:ext cx="3749040" cy="639762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" y="2590800"/>
            <a:ext cx="3749040" cy="3448050"/>
          </a:xfrm>
        </p:spPr>
        <p:txBody>
          <a:bodyPr>
            <a:normAutofit/>
          </a:bodyPr>
          <a:lstStyle>
            <a:lvl1pPr>
              <a:spcAft>
                <a:spcPts val="1400"/>
              </a:spcAft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3460" y="1874838"/>
            <a:ext cx="3749040" cy="639762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3460" y="2590800"/>
            <a:ext cx="3749040" cy="3448050"/>
          </a:xfrm>
        </p:spPr>
        <p:txBody>
          <a:bodyPr>
            <a:normAutofit/>
          </a:bodyPr>
          <a:lstStyle>
            <a:lvl1pPr>
              <a:spcAft>
                <a:spcPts val="1400"/>
              </a:spcAft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C194B7-ED01-654E-8101-63DDE08A3C66}" type="datetime1">
              <a:rPr lang="en-US"/>
              <a:pPr>
                <a:defRPr/>
              </a:pPr>
              <a:t>9/15/10</a:t>
            </a:fld>
            <a:endParaRPr lang="en-US"/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6508FD-D615-E343-B521-663978D94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D40B10-D8CB-0F45-968F-2D3626C84EC0}" type="datetime1">
              <a:rPr lang="en-US"/>
              <a:pPr>
                <a:defRPr/>
              </a:pPr>
              <a:t>9/15/10</a:t>
            </a:fld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1CBA10-9EEB-B442-8837-73D46F2093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D78624-9225-9C4A-9F9D-E06A5A9D2154}" type="datetime1">
              <a:rPr lang="en-US"/>
              <a:pPr>
                <a:defRPr/>
              </a:pPr>
              <a:t>9/15/10</a:t>
            </a:fld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9B3042-1772-1849-866C-E86EBD2147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hort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2375" y="2305050"/>
            <a:ext cx="2495550" cy="9525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6153" y="443752"/>
            <a:ext cx="3749040" cy="1707777"/>
          </a:xfrm>
        </p:spPr>
        <p:txBody>
          <a:bodyPr anchor="b">
            <a:noAutofit/>
          </a:bodyPr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27494" y="430306"/>
            <a:ext cx="3749040" cy="560854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6153" y="2554940"/>
            <a:ext cx="3749040" cy="3146613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574B92-9B48-954E-A862-5E3752B79C61}" type="datetime1">
              <a:rPr lang="en-US"/>
              <a:pPr>
                <a:defRPr/>
              </a:pPr>
              <a:t>9/15/10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0BEBA5-1702-C64F-9E32-F3831DD299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4" Type="http://schemas.openxmlformats.org/officeDocument/2006/relationships/slideLayout" Target="../slideLayouts/slideLayout14.xml"/><Relationship Id="rId4" Type="http://schemas.openxmlformats.org/officeDocument/2006/relationships/slideLayout" Target="../slideLayouts/slideLayout4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6" Type="http://schemas.openxmlformats.org/officeDocument/2006/relationships/slideLayout" Target="../slideLayouts/slideLayout16.xml"/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18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TextPageOverlay.png"/>
          <p:cNvPicPr>
            <a:picLocks noChangeAspect="1"/>
          </p:cNvPicPr>
          <p:nvPr/>
        </p:nvPicPr>
        <p:blipFill>
          <a:blip r:embed="rId18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71500" y="6159500"/>
            <a:ext cx="3200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571500" y="274638"/>
            <a:ext cx="8001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71500" y="1905000"/>
            <a:ext cx="80010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72100" y="6159500"/>
            <a:ext cx="3200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274B4A69-453E-1E48-8309-E0D2EC3FA93A}" type="datetime1">
              <a:rPr lang="en-US"/>
              <a:pPr>
                <a:defRPr/>
              </a:pPr>
              <a:t>9/15/10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46538" y="6159500"/>
            <a:ext cx="10509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D8CA42C7-6F13-CA41-A490-84BE2F17B1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1" r:id="rId7"/>
    <p:sldLayoutId id="2147483692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</p:sldLayoutIdLst>
  <p:txStyles>
    <p:titleStyle>
      <a:lvl1pPr algn="ctr" rtl="0" fontAlgn="base">
        <a:spcBef>
          <a:spcPct val="0"/>
        </a:spcBef>
        <a:spcAft>
          <a:spcPct val="0"/>
        </a:spcAft>
        <a:defRPr sz="5400" kern="1200">
          <a:solidFill>
            <a:schemeClr val="tx1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ctr" rtl="0" fontAlgn="base">
        <a:spcBef>
          <a:spcPct val="0"/>
        </a:spcBef>
        <a:spcAft>
          <a:spcPct val="0"/>
        </a:spcAft>
        <a:defRPr sz="5400">
          <a:solidFill>
            <a:schemeClr val="tx1"/>
          </a:solidFill>
          <a:latin typeface="Calisto MT" pitchFamily="-109" charset="0"/>
          <a:ea typeface="ＭＳ Ｐゴシック" pitchFamily="-109" charset="-128"/>
          <a:cs typeface="ＭＳ Ｐゴシック" pitchFamily="-109" charset="-128"/>
        </a:defRPr>
      </a:lvl2pPr>
      <a:lvl3pPr algn="ctr" rtl="0" fontAlgn="base">
        <a:spcBef>
          <a:spcPct val="0"/>
        </a:spcBef>
        <a:spcAft>
          <a:spcPct val="0"/>
        </a:spcAft>
        <a:defRPr sz="5400">
          <a:solidFill>
            <a:schemeClr val="tx1"/>
          </a:solidFill>
          <a:latin typeface="Calisto MT" pitchFamily="-109" charset="0"/>
          <a:ea typeface="ＭＳ Ｐゴシック" pitchFamily="-109" charset="-128"/>
          <a:cs typeface="ＭＳ Ｐゴシック" pitchFamily="-109" charset="-128"/>
        </a:defRPr>
      </a:lvl3pPr>
      <a:lvl4pPr algn="ctr" rtl="0" fontAlgn="base">
        <a:spcBef>
          <a:spcPct val="0"/>
        </a:spcBef>
        <a:spcAft>
          <a:spcPct val="0"/>
        </a:spcAft>
        <a:defRPr sz="5400">
          <a:solidFill>
            <a:schemeClr val="tx1"/>
          </a:solidFill>
          <a:latin typeface="Calisto MT" pitchFamily="-109" charset="0"/>
          <a:ea typeface="ＭＳ Ｐゴシック" pitchFamily="-109" charset="-128"/>
          <a:cs typeface="ＭＳ Ｐゴシック" pitchFamily="-109" charset="-128"/>
        </a:defRPr>
      </a:lvl4pPr>
      <a:lvl5pPr algn="ctr" rtl="0" fontAlgn="base">
        <a:spcBef>
          <a:spcPct val="0"/>
        </a:spcBef>
        <a:spcAft>
          <a:spcPct val="0"/>
        </a:spcAft>
        <a:defRPr sz="5400">
          <a:solidFill>
            <a:schemeClr val="tx1"/>
          </a:solidFill>
          <a:latin typeface="Calisto MT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5400">
          <a:solidFill>
            <a:schemeClr val="tx1"/>
          </a:solidFill>
          <a:latin typeface="Calisto MT" pitchFamily="-109" charset="0"/>
          <a:ea typeface="ＭＳ Ｐゴシック" pitchFamily="-109" charset="-128"/>
          <a:cs typeface="ＭＳ Ｐゴシック" pitchFamily="-109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5400">
          <a:solidFill>
            <a:schemeClr val="tx1"/>
          </a:solidFill>
          <a:latin typeface="Calisto MT" pitchFamily="-109" charset="0"/>
          <a:ea typeface="ＭＳ Ｐゴシック" pitchFamily="-109" charset="-128"/>
          <a:cs typeface="ＭＳ Ｐゴシック" pitchFamily="-109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5400">
          <a:solidFill>
            <a:schemeClr val="tx1"/>
          </a:solidFill>
          <a:latin typeface="Calisto MT" pitchFamily="-109" charset="0"/>
          <a:ea typeface="ＭＳ Ｐゴシック" pitchFamily="-109" charset="-128"/>
          <a:cs typeface="ＭＳ Ｐゴシック" pitchFamily="-109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5400">
          <a:solidFill>
            <a:schemeClr val="tx1"/>
          </a:solidFill>
          <a:latin typeface="Calisto MT" pitchFamily="-109" charset="0"/>
          <a:ea typeface="ＭＳ Ｐゴシック" pitchFamily="-109" charset="-128"/>
          <a:cs typeface="ＭＳ Ｐゴシック" pitchFamily="-109" charset="-128"/>
        </a:defRPr>
      </a:lvl9pPr>
    </p:titleStyle>
    <p:bodyStyle>
      <a:lvl1pPr marL="457200" indent="-457200" algn="l" rtl="0" fontAlgn="base">
        <a:spcBef>
          <a:spcPct val="0"/>
        </a:spcBef>
        <a:spcAft>
          <a:spcPts val="2000"/>
        </a:spcAft>
        <a:buFont typeface="Wingdings 2" pitchFamily="-109" charset="2"/>
        <a:buChar char=""/>
        <a:defRPr sz="2400" kern="1200">
          <a:solidFill>
            <a:schemeClr val="tx1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914400" indent="-457200" algn="l" rtl="0" fontAlgn="base">
        <a:spcBef>
          <a:spcPct val="0"/>
        </a:spcBef>
        <a:spcAft>
          <a:spcPts val="1000"/>
        </a:spcAft>
        <a:buClr>
          <a:schemeClr val="bg2"/>
        </a:buClr>
        <a:buFont typeface="Wingdings 2" pitchFamily="-109" charset="2"/>
        <a:buChar char=""/>
        <a:defRPr sz="2200" kern="1200">
          <a:solidFill>
            <a:schemeClr val="tx1"/>
          </a:solidFill>
          <a:latin typeface="+mn-lt"/>
          <a:ea typeface="ＭＳ Ｐゴシック" pitchFamily="-109" charset="-128"/>
          <a:cs typeface="+mn-cs"/>
        </a:defRPr>
      </a:lvl2pPr>
      <a:lvl3pPr marL="1371600" indent="-457200" algn="l" rtl="0" fontAlgn="base">
        <a:spcBef>
          <a:spcPct val="0"/>
        </a:spcBef>
        <a:spcAft>
          <a:spcPts val="1000"/>
        </a:spcAft>
        <a:buFont typeface="Wingdings 2" pitchFamily="-109" charset="2"/>
        <a:buChar char=""/>
        <a:defRPr sz="2000" kern="1200">
          <a:solidFill>
            <a:schemeClr val="tx1"/>
          </a:solidFill>
          <a:latin typeface="+mn-lt"/>
          <a:ea typeface="ＭＳ Ｐゴシック" pitchFamily="-109" charset="-128"/>
          <a:cs typeface="+mn-cs"/>
        </a:defRPr>
      </a:lvl3pPr>
      <a:lvl4pPr marL="1828800" indent="-457200" algn="l" rtl="0" fontAlgn="base">
        <a:spcBef>
          <a:spcPct val="0"/>
        </a:spcBef>
        <a:spcAft>
          <a:spcPts val="1000"/>
        </a:spcAft>
        <a:buClr>
          <a:schemeClr val="bg2"/>
        </a:buClr>
        <a:buFont typeface="Wingdings 2" pitchFamily="-109" charset="2"/>
        <a:buChar char=""/>
        <a:defRPr kern="1200">
          <a:solidFill>
            <a:schemeClr val="tx1"/>
          </a:solidFill>
          <a:latin typeface="+mn-lt"/>
          <a:ea typeface="ＭＳ Ｐゴシック" pitchFamily="-109" charset="-128"/>
          <a:cs typeface="+mn-cs"/>
        </a:defRPr>
      </a:lvl4pPr>
      <a:lvl5pPr marL="2286000" indent="-457200" algn="l" rtl="0" fontAlgn="base">
        <a:spcBef>
          <a:spcPct val="0"/>
        </a:spcBef>
        <a:spcAft>
          <a:spcPts val="1000"/>
        </a:spcAft>
        <a:buFont typeface="Wingdings 2" pitchFamily="-109" charset="2"/>
        <a:buChar char=""/>
        <a:defRPr kern="1200">
          <a:solidFill>
            <a:schemeClr val="tx1"/>
          </a:solidFill>
          <a:latin typeface="+mn-lt"/>
          <a:ea typeface="ＭＳ Ｐゴシック" pitchFamily="-109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Sit with your Group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65288"/>
            <a:ext cx="8229600" cy="4964112"/>
          </a:xfrm>
        </p:spPr>
        <p:txBody>
          <a:bodyPr rtlCol="0">
            <a:normAutofit/>
          </a:bodyPr>
          <a:lstStyle/>
          <a:p>
            <a:pPr fontAlgn="auto">
              <a:lnSpc>
                <a:spcPct val="80000"/>
              </a:lnSpc>
              <a:spcBef>
                <a:spcPts val="0"/>
              </a:spcBef>
              <a:buFont typeface="Wingdings" charset="2"/>
              <a:buNone/>
              <a:defRPr/>
            </a:pPr>
            <a:endParaRPr lang="en-US" sz="4000" dirty="0" smtClean="0">
              <a:solidFill>
                <a:srgbClr val="FF0000"/>
              </a:solidFill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/>
              <a:t>9.16 “Do Now”</a:t>
            </a:r>
            <a:endParaRPr lang="en-US" sz="48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fontAlgn="auto">
              <a:spcBef>
                <a:spcPts val="0"/>
              </a:spcBef>
              <a:buFont typeface="Wingdings 2" pitchFamily="18" charset="2"/>
              <a:buChar char=""/>
              <a:defRPr/>
            </a:pPr>
            <a:r>
              <a:rPr lang="en-US" dirty="0" smtClean="0">
                <a:ea typeface="+mn-ea"/>
                <a:cs typeface="+mn-cs"/>
              </a:rPr>
              <a:t>Vocabulary review!!!</a:t>
            </a:r>
          </a:p>
          <a:p>
            <a:pPr fontAlgn="auto">
              <a:spcBef>
                <a:spcPts val="0"/>
              </a:spcBef>
              <a:buFont typeface="Wingdings 2" pitchFamily="18" charset="2"/>
              <a:buChar char=""/>
              <a:defRPr/>
            </a:pPr>
            <a:r>
              <a:rPr lang="en-US" dirty="0" smtClean="0">
                <a:ea typeface="+mn-ea"/>
                <a:cs typeface="+mn-cs"/>
              </a:rPr>
              <a:t>Get out</a:t>
            </a:r>
            <a:r>
              <a:rPr lang="en-US" dirty="0" smtClean="0">
                <a:ea typeface="+mn-ea"/>
                <a:cs typeface="+mn-cs"/>
              </a:rPr>
              <a:t> a </a:t>
            </a:r>
            <a:r>
              <a:rPr lang="en-US" dirty="0" smtClean="0">
                <a:ea typeface="+mn-ea"/>
                <a:cs typeface="+mn-cs"/>
              </a:rPr>
              <a:t>colored </a:t>
            </a:r>
            <a:r>
              <a:rPr lang="en-US" dirty="0" smtClean="0">
                <a:ea typeface="+mn-ea"/>
                <a:cs typeface="+mn-cs"/>
              </a:rPr>
              <a:t>pen and your vocabulary paragraphs from Monday night.</a:t>
            </a:r>
          </a:p>
          <a:p>
            <a:pPr fontAlgn="auto">
              <a:spcBef>
                <a:spcPts val="0"/>
              </a:spcBef>
              <a:buFont typeface="Wingdings 2" pitchFamily="18" charset="2"/>
              <a:buChar char=""/>
              <a:defRPr/>
            </a:pPr>
            <a:r>
              <a:rPr lang="en-US" dirty="0" smtClean="0">
                <a:ea typeface="+mn-ea"/>
                <a:cs typeface="+mn-cs"/>
              </a:rPr>
              <a:t>First, quiz yourself using NOTHING other than your brain and your paragraph to complete the “Vocabulary Activity.”</a:t>
            </a:r>
          </a:p>
          <a:p>
            <a:pPr fontAlgn="auto">
              <a:spcBef>
                <a:spcPts val="0"/>
              </a:spcBef>
              <a:buFont typeface="Wingdings 2" pitchFamily="18" charset="2"/>
              <a:buChar char=""/>
              <a:defRPr/>
            </a:pPr>
            <a:r>
              <a:rPr lang="en-US" dirty="0" smtClean="0">
                <a:ea typeface="+mn-ea"/>
                <a:cs typeface="+mn-cs"/>
              </a:rPr>
              <a:t>When finished,</a:t>
            </a:r>
            <a:r>
              <a:rPr lang="en-US" dirty="0" smtClean="0">
                <a:ea typeface="+mn-ea"/>
                <a:cs typeface="+mn-cs"/>
              </a:rPr>
              <a:t> double check your answers with your group-mates.</a:t>
            </a:r>
            <a:endParaRPr lang="en-US" dirty="0" smtClean="0"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Thursday’s Agenda</a:t>
            </a:r>
          </a:p>
        </p:txBody>
      </p:sp>
      <p:sp>
        <p:nvSpPr>
          <p:cNvPr id="21507" name="Content Placeholder 3"/>
          <p:cNvSpPr>
            <a:spLocks noGrp="1"/>
          </p:cNvSpPr>
          <p:nvPr>
            <p:ph sz="half" idx="1"/>
          </p:nvPr>
        </p:nvSpPr>
        <p:spPr>
          <a:xfrm>
            <a:off x="571500" y="1936750"/>
            <a:ext cx="3749675" cy="4102100"/>
          </a:xfrm>
        </p:spPr>
        <p:txBody>
          <a:bodyPr/>
          <a:lstStyle/>
          <a:p>
            <a:r>
              <a:rPr lang="en-US" smtClean="0"/>
              <a:t>Goals &amp; objectives</a:t>
            </a:r>
          </a:p>
          <a:p>
            <a:pPr lvl="1"/>
            <a:r>
              <a:rPr lang="en-US" smtClean="0">
                <a:cs typeface="ＭＳ Ｐゴシック" pitchFamily="-109" charset="-128"/>
              </a:rPr>
              <a:t>To become more familiar with Ibo customs through the study of proverbs, names, and folktales</a:t>
            </a:r>
          </a:p>
          <a:p>
            <a:pPr lvl="1"/>
            <a:r>
              <a:rPr lang="en-US" smtClean="0">
                <a:cs typeface="ＭＳ Ｐゴシック" pitchFamily="-109" charset="-128"/>
              </a:rPr>
              <a:t>To discover how Achebe uses his writing and language to portray the Ibo</a:t>
            </a:r>
          </a:p>
          <a:p>
            <a:pPr lvl="1"/>
            <a:r>
              <a:rPr lang="en-US" smtClean="0">
                <a:cs typeface="ＭＳ Ｐゴシック" pitchFamily="-109" charset="-128"/>
              </a:rPr>
              <a:t>To study for our vocabulary quiz</a:t>
            </a:r>
          </a:p>
        </p:txBody>
      </p:sp>
      <p:sp>
        <p:nvSpPr>
          <p:cNvPr id="21508" name="Content Placeholder 4"/>
          <p:cNvSpPr>
            <a:spLocks noGrp="1"/>
          </p:cNvSpPr>
          <p:nvPr>
            <p:ph sz="half" idx="2"/>
          </p:nvPr>
        </p:nvSpPr>
        <p:spPr>
          <a:xfrm>
            <a:off x="4822825" y="1936750"/>
            <a:ext cx="3749675" cy="4102100"/>
          </a:xfrm>
        </p:spPr>
        <p:txBody>
          <a:bodyPr/>
          <a:lstStyle/>
          <a:p>
            <a:r>
              <a:rPr lang="en-US" smtClean="0"/>
              <a:t>Agenda:</a:t>
            </a:r>
          </a:p>
          <a:p>
            <a:pPr lvl="1"/>
            <a:r>
              <a:rPr lang="en-US" smtClean="0">
                <a:cs typeface="ＭＳ Ｐゴシック" pitchFamily="-109" charset="-128"/>
              </a:rPr>
              <a:t>Do Now – Vocabulary Review</a:t>
            </a:r>
          </a:p>
          <a:p>
            <a:pPr lvl="1"/>
            <a:r>
              <a:rPr lang="en-US" smtClean="0">
                <a:cs typeface="ＭＳ Ｐゴシック" pitchFamily="-109" charset="-128"/>
              </a:rPr>
              <a:t>Cultural Studies:</a:t>
            </a:r>
          </a:p>
          <a:p>
            <a:pPr lvl="2"/>
            <a:r>
              <a:rPr lang="en-US" smtClean="0">
                <a:cs typeface="ＭＳ Ｐゴシック" pitchFamily="-109" charset="-128"/>
              </a:rPr>
              <a:t>Proverbs</a:t>
            </a:r>
          </a:p>
          <a:p>
            <a:pPr lvl="2"/>
            <a:r>
              <a:rPr lang="en-US" smtClean="0">
                <a:cs typeface="ＭＳ Ｐゴシック" pitchFamily="-109" charset="-128"/>
              </a:rPr>
              <a:t>Names</a:t>
            </a:r>
          </a:p>
          <a:p>
            <a:pPr lvl="2"/>
            <a:r>
              <a:rPr lang="en-US" smtClean="0">
                <a:cs typeface="ＭＳ Ｐゴシック" pitchFamily="-109" charset="-128"/>
              </a:rPr>
              <a:t>Folktales</a:t>
            </a:r>
          </a:p>
          <a:p>
            <a:pPr lvl="1"/>
            <a:r>
              <a:rPr lang="en-US" smtClean="0">
                <a:cs typeface="ＭＳ Ｐゴシック" pitchFamily="-109" charset="-128"/>
              </a:rPr>
              <a:t>Wrap Up / Debrief</a:t>
            </a:r>
          </a:p>
          <a:p>
            <a:pPr lvl="1"/>
            <a:r>
              <a:rPr lang="en-US" smtClean="0">
                <a:cs typeface="ＭＳ Ｐゴシック" pitchFamily="-109" charset="-128"/>
              </a:rPr>
              <a:t>Homework</a:t>
            </a:r>
          </a:p>
          <a:p>
            <a:endParaRPr lang="en-US" smtClean="0"/>
          </a:p>
          <a:p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Station Rotation</a:t>
            </a:r>
          </a:p>
        </p:txBody>
      </p:sp>
      <p:sp>
        <p:nvSpPr>
          <p:cNvPr id="23555" name="Content Placeholder 4"/>
          <p:cNvSpPr>
            <a:spLocks noGrp="1"/>
          </p:cNvSpPr>
          <p:nvPr>
            <p:ph idx="1"/>
          </p:nvPr>
        </p:nvSpPr>
        <p:spPr>
          <a:xfrm>
            <a:off x="571500" y="1905000"/>
            <a:ext cx="8001000" cy="4572000"/>
          </a:xfrm>
        </p:spPr>
        <p:txBody>
          <a:bodyPr/>
          <a:lstStyle/>
          <a:p>
            <a:r>
              <a:rPr lang="en-US" smtClean="0"/>
              <a:t>Your group of 4 (1 group of 5) will rotate through three (3) stations.</a:t>
            </a:r>
          </a:p>
          <a:p>
            <a:pPr lvl="1"/>
            <a:r>
              <a:rPr lang="en-US" smtClean="0"/>
              <a:t>Names</a:t>
            </a:r>
          </a:p>
          <a:p>
            <a:pPr lvl="1"/>
            <a:r>
              <a:rPr lang="en-US" smtClean="0"/>
              <a:t>Folktales</a:t>
            </a:r>
          </a:p>
          <a:p>
            <a:pPr lvl="1"/>
            <a:r>
              <a:rPr lang="en-US" smtClean="0"/>
              <a:t>Proverbs</a:t>
            </a:r>
          </a:p>
          <a:p>
            <a:r>
              <a:rPr lang="en-US" smtClean="0"/>
              <a:t>You will have 20 minutes at each station to complete the activities that you find there.</a:t>
            </a:r>
          </a:p>
          <a:p>
            <a:r>
              <a:rPr lang="en-US" smtClean="0"/>
              <a:t>At the end of this activity, you will tie together today’s activities and debrief (half of) the class. 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04800" y="304800"/>
            <a:ext cx="8839200" cy="11430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400" b="1" dirty="0" smtClean="0">
                <a:ea typeface="+mj-ea"/>
                <a:cs typeface="+mj-cs"/>
              </a:rPr>
              <a:t>Debrief</a:t>
            </a:r>
            <a:r>
              <a:rPr lang="en-US" dirty="0" smtClean="0">
                <a:ea typeface="+mj-ea"/>
                <a:cs typeface="+mj-cs"/>
              </a:rPr>
              <a:t/>
            </a:r>
            <a:br>
              <a:rPr lang="en-US" dirty="0" smtClean="0">
                <a:ea typeface="+mj-ea"/>
                <a:cs typeface="+mj-cs"/>
              </a:rPr>
            </a:br>
            <a:r>
              <a:rPr lang="en-US" sz="3200" dirty="0" smtClean="0">
                <a:ea typeface="+mj-ea"/>
                <a:cs typeface="+mj-cs"/>
              </a:rPr>
              <a:t>(5 minutes to answer these questions with your group, then share out!)</a:t>
            </a:r>
            <a:endParaRPr lang="en-US" sz="3200" dirty="0">
              <a:ea typeface="+mj-ea"/>
              <a:cs typeface="+mj-cs"/>
            </a:endParaRPr>
          </a:p>
        </p:txBody>
      </p:sp>
      <p:sp>
        <p:nvSpPr>
          <p:cNvPr id="24579" name="Content Placeholder 4"/>
          <p:cNvSpPr>
            <a:spLocks noGrp="1"/>
          </p:cNvSpPr>
          <p:nvPr>
            <p:ph idx="1"/>
          </p:nvPr>
        </p:nvSpPr>
        <p:spPr>
          <a:xfrm>
            <a:off x="304800" y="1905000"/>
            <a:ext cx="8839200" cy="4572000"/>
          </a:xfrm>
        </p:spPr>
        <p:txBody>
          <a:bodyPr/>
          <a:lstStyle/>
          <a:p>
            <a:r>
              <a:rPr lang="en-US" smtClean="0"/>
              <a:t>In what ways did the three stations today address the importance of language in Ibo culture?</a:t>
            </a:r>
          </a:p>
          <a:p>
            <a:pPr lvl="1"/>
            <a:r>
              <a:rPr lang="en-US" smtClean="0"/>
              <a:t>Proverbs?</a:t>
            </a:r>
          </a:p>
          <a:p>
            <a:pPr lvl="1"/>
            <a:r>
              <a:rPr lang="en-US" smtClean="0"/>
              <a:t>Folktales?</a:t>
            </a:r>
          </a:p>
          <a:p>
            <a:pPr lvl="1"/>
            <a:r>
              <a:rPr lang="en-US" smtClean="0"/>
              <a:t>Names</a:t>
            </a:r>
          </a:p>
          <a:p>
            <a:r>
              <a:rPr lang="en-US" smtClean="0"/>
              <a:t>As a means of becoming more aware and sensitive to cultures outside of our own, we study the history and literature from different communities, their beliefs and their lifestyle.  </a:t>
            </a:r>
            <a:r>
              <a:rPr lang="en-US" b="1" smtClean="0"/>
              <a:t>How has the detailed writing and descriptions of the Ibo’s beliefs and practices helped you gain insight into their way of life? 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Homework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-109" charset="2"/>
              <a:buAutoNum type="arabicParenR"/>
            </a:pPr>
            <a:r>
              <a:rPr lang="en-US" dirty="0" smtClean="0">
                <a:solidFill>
                  <a:srgbClr val="000000"/>
                </a:solidFill>
              </a:rPr>
              <a:t>Read Chapters 12-14.</a:t>
            </a:r>
          </a:p>
          <a:p>
            <a:pPr>
              <a:buFont typeface="Wingdings 2" pitchFamily="-109" charset="2"/>
              <a:buAutoNum type="arabicParenR"/>
            </a:pPr>
            <a:r>
              <a:rPr lang="en-US" dirty="0" smtClean="0">
                <a:solidFill>
                  <a:srgbClr val="000000"/>
                </a:solidFill>
              </a:rPr>
              <a:t>Read and annotate except </a:t>
            </a:r>
            <a:r>
              <a:rPr lang="en-US" u="sng" dirty="0" smtClean="0">
                <a:solidFill>
                  <a:srgbClr val="000000"/>
                </a:solidFill>
              </a:rPr>
              <a:t>Famished Road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</a:p>
          <a:p>
            <a:pPr>
              <a:buFont typeface="Wingdings 2" pitchFamily="-109" charset="2"/>
              <a:buAutoNum type="arabicParenR"/>
            </a:pPr>
            <a:r>
              <a:rPr lang="en-US" dirty="0" smtClean="0">
                <a:solidFill>
                  <a:srgbClr val="000000"/>
                </a:solidFill>
              </a:rPr>
              <a:t>Organize your </a:t>
            </a:r>
            <a:r>
              <a:rPr lang="en-US" dirty="0" smtClean="0">
                <a:solidFill>
                  <a:srgbClr val="000000"/>
                </a:solidFill>
              </a:rPr>
              <a:t>Notebook/Binder </a:t>
            </a:r>
            <a:r>
              <a:rPr lang="en-US" dirty="0" smtClean="0">
                <a:solidFill>
                  <a:srgbClr val="000000"/>
                </a:solidFill>
              </a:rPr>
              <a:t>for the </a:t>
            </a:r>
            <a:r>
              <a:rPr lang="en-US" dirty="0" smtClean="0">
                <a:solidFill>
                  <a:srgbClr val="000000"/>
                </a:solidFill>
              </a:rPr>
              <a:t>Notebook/Binder </a:t>
            </a:r>
            <a:r>
              <a:rPr lang="en-US" dirty="0" smtClean="0">
                <a:solidFill>
                  <a:srgbClr val="000000"/>
                </a:solidFill>
              </a:rPr>
              <a:t>quiz.</a:t>
            </a:r>
          </a:p>
          <a:p>
            <a:pPr>
              <a:buFont typeface="Wingdings 2" pitchFamily="-109" charset="2"/>
              <a:buAutoNum type="arabicParenR"/>
            </a:pPr>
            <a:r>
              <a:rPr lang="en-US" dirty="0" smtClean="0">
                <a:solidFill>
                  <a:srgbClr val="000000"/>
                </a:solidFill>
              </a:rPr>
              <a:t>Study for your Vocab. Quiz #1.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avelogue">
  <a:themeElements>
    <a:clrScheme name="Travelogue">
      <a:dk1>
        <a:sysClr val="windowText" lastClr="000000"/>
      </a:dk1>
      <a:lt1>
        <a:srgbClr val="EAC968"/>
      </a:lt1>
      <a:dk2>
        <a:srgbClr val="2A2515"/>
      </a:dk2>
      <a:lt2>
        <a:srgbClr val="82682C"/>
      </a:lt2>
      <a:accent1>
        <a:srgbClr val="B74D21"/>
      </a:accent1>
      <a:accent2>
        <a:srgbClr val="A32323"/>
      </a:accent2>
      <a:accent3>
        <a:srgbClr val="4576A3"/>
      </a:accent3>
      <a:accent4>
        <a:srgbClr val="615D9A"/>
      </a:accent4>
      <a:accent5>
        <a:srgbClr val="67924B"/>
      </a:accent5>
      <a:accent6>
        <a:srgbClr val="BF7B1B"/>
      </a:accent6>
      <a:hlink>
        <a:srgbClr val="99350B"/>
      </a:hlink>
      <a:folHlink>
        <a:srgbClr val="785140"/>
      </a:folHlink>
    </a:clrScheme>
    <a:fontScheme name="Travelogue">
      <a:majorFont>
        <a:latin typeface="Calisto MT"/>
        <a:ea typeface=""/>
        <a:cs typeface=""/>
        <a:font script="Jpan" typeface="ＭＳ 明朝"/>
      </a:majorFont>
      <a:minorFont>
        <a:latin typeface="Calisto MT"/>
        <a:ea typeface=""/>
        <a:cs typeface=""/>
        <a:font script="Jpan" typeface="ＭＳ 明朝"/>
      </a:minorFont>
    </a:fontScheme>
    <a:fmtScheme name="Travelogu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130000"/>
              </a:schemeClr>
              <a:schemeClr val="phClr">
                <a:tint val="80000"/>
                <a:satMod val="150000"/>
              </a:schemeClr>
            </a:duotone>
          </a:blip>
          <a:tile tx="0" ty="0" sx="50000" sy="5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20000"/>
                <a:satMod val="130000"/>
              </a:schemeClr>
              <a:schemeClr val="phClr">
                <a:tint val="80000"/>
                <a:satMod val="150000"/>
              </a:schemeClr>
            </a:duotone>
          </a:blip>
          <a:tile tx="0" ty="0" sx="50000" sy="50000" flip="none" algn="tl"/>
        </a:blip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6600000" sx="102000" sy="102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88900" dist="63500" dir="2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sunset" dir="t">
              <a:rot lat="0" lon="0" rev="4200000"/>
            </a:lightRig>
          </a:scene3d>
          <a:sp3d>
            <a:bevelT w="63500" h="254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0000"/>
                <a:hueMod val="85000"/>
                <a:satMod val="300000"/>
                <a:lumMod val="100000"/>
              </a:schemeClr>
            </a:gs>
            <a:gs pos="40000">
              <a:schemeClr val="phClr">
                <a:tint val="45000"/>
                <a:shade val="99000"/>
                <a:hueMod val="95000"/>
                <a:satMod val="300000"/>
                <a:lumMod val="100000"/>
              </a:schemeClr>
            </a:gs>
            <a:gs pos="100000">
              <a:schemeClr val="phClr">
                <a:shade val="20000"/>
                <a:hueMod val="95000"/>
                <a:satMod val="255000"/>
                <a:lumMod val="100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70000"/>
                <a:satMod val="2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Travelogue.thmx</Template>
  <TotalTime>6</TotalTime>
  <Words>340</Words>
  <Application>Microsoft Macintosh PowerPoint</Application>
  <PresentationFormat>On-screen Show (4:3)</PresentationFormat>
  <Paragraphs>43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Calisto MT</vt:lpstr>
      <vt:lpstr>ＭＳ Ｐゴシック</vt:lpstr>
      <vt:lpstr>Arial</vt:lpstr>
      <vt:lpstr>Wingdings 2</vt:lpstr>
      <vt:lpstr>Calibri</vt:lpstr>
      <vt:lpstr>Wingdings</vt:lpstr>
      <vt:lpstr>Travelogue</vt:lpstr>
      <vt:lpstr>Sit with your Group</vt:lpstr>
      <vt:lpstr>9.16 “Do Now”</vt:lpstr>
      <vt:lpstr>Thursday’s Agenda</vt:lpstr>
      <vt:lpstr>Station Rotation</vt:lpstr>
      <vt:lpstr>Debrief (5 minutes to answer these questions with your group, then share out!)</vt:lpstr>
      <vt:lpstr>Homework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Sit with your Group</dc:title>
  <dc:creator>Wilkes Courtney</dc:creator>
  <cp:lastModifiedBy>Kira LeeKeenan</cp:lastModifiedBy>
  <cp:revision>2</cp:revision>
  <dcterms:created xsi:type="dcterms:W3CDTF">2010-09-16T00:37:21Z</dcterms:created>
  <dcterms:modified xsi:type="dcterms:W3CDTF">2010-09-16T00:42:38Z</dcterms:modified>
</cp:coreProperties>
</file>